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71" r:id="rId12"/>
    <p:sldId id="270" r:id="rId13"/>
    <p:sldId id="269" r:id="rId14"/>
    <p:sldId id="268" r:id="rId15"/>
    <p:sldId id="260" r:id="rId16"/>
    <p:sldId id="259" r:id="rId17"/>
    <p:sldId id="272" r:id="rId18"/>
    <p:sldId id="278" r:id="rId19"/>
    <p:sldId id="277" r:id="rId20"/>
    <p:sldId id="276" r:id="rId21"/>
    <p:sldId id="275" r:id="rId22"/>
    <p:sldId id="274" r:id="rId23"/>
    <p:sldId id="280" r:id="rId24"/>
    <p:sldId id="279" r:id="rId25"/>
    <p:sldId id="273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0" r:id="rId34"/>
    <p:sldId id="292" r:id="rId35"/>
    <p:sldId id="291" r:id="rId36"/>
    <p:sldId id="289" r:id="rId37"/>
    <p:sldId id="288" r:id="rId38"/>
    <p:sldId id="293" r:id="rId39"/>
    <p:sldId id="294" r:id="rId40"/>
    <p:sldId id="297" r:id="rId41"/>
    <p:sldId id="296" r:id="rId42"/>
    <p:sldId id="295" r:id="rId43"/>
    <p:sldId id="299" r:id="rId44"/>
    <p:sldId id="309" r:id="rId45"/>
    <p:sldId id="300" r:id="rId46"/>
    <p:sldId id="301" r:id="rId47"/>
    <p:sldId id="302" r:id="rId48"/>
    <p:sldId id="308" r:id="rId49"/>
    <p:sldId id="303" r:id="rId50"/>
    <p:sldId id="304" r:id="rId51"/>
    <p:sldId id="307" r:id="rId52"/>
    <p:sldId id="306" r:id="rId53"/>
    <p:sldId id="305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 varScale="1">
        <p:scale>
          <a:sx n="82" d="100"/>
          <a:sy n="82" d="100"/>
        </p:scale>
        <p:origin x="7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557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14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00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06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84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75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7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6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910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12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11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10348-3D01-42C0-9B62-291E3E9679AD}" type="datetimeFigureOut">
              <a:rPr lang="en-US" smtClean="0"/>
              <a:t>11-Jul-19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8F1FD2D-8A3C-42A1-8202-10C79AB78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82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E507F-A4EB-41A2-8F6A-B7E321E4F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European  cultural heritage  on  stage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EFF6B-96D4-44B6-8C88-CA64BAA65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Greece  - Macedonia – Serbia – Bulgaria           |            July 2018 – June 2019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33E54-87E4-4E26-A730-03CC31DAF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030" y="733340"/>
            <a:ext cx="1663492" cy="1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18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/>
              <a:t>“On Danube I”, </a:t>
            </a:r>
            <a:endParaRPr lang="en-US" dirty="0"/>
          </a:p>
          <a:p>
            <a:r>
              <a:rPr lang="bg-BG" dirty="0"/>
              <a:t>acrylic and collage, canvas 55x100 cm 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04F083-080E-446E-8EE4-DCD4F5D3D48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52" y="798513"/>
            <a:ext cx="5823122" cy="46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0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/>
              <a:t>“Morning…”,  </a:t>
            </a:r>
            <a:endParaRPr lang="en-US" dirty="0"/>
          </a:p>
          <a:p>
            <a:endParaRPr lang="en-US" dirty="0"/>
          </a:p>
          <a:p>
            <a:r>
              <a:rPr lang="bg-BG" dirty="0"/>
              <a:t>acrylic, canvas (55x40 cm)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AD162A-5487-43EB-9701-1769648CE43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115" y="486556"/>
            <a:ext cx="4114064" cy="5119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4082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/>
              <a:t>“…Afternoon.”, </a:t>
            </a:r>
            <a:endParaRPr lang="en-US" dirty="0"/>
          </a:p>
          <a:p>
            <a:endParaRPr lang="en-US" dirty="0"/>
          </a:p>
          <a:p>
            <a:r>
              <a:rPr lang="bg-BG" dirty="0"/>
              <a:t>acrylic, canvas (55x40 cm)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35F3FC-8308-483B-A630-0A5ADBBFAFE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003" y="368311"/>
            <a:ext cx="4067326" cy="489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46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/>
              <a:t>“On Danube II”, </a:t>
            </a:r>
            <a:endParaRPr lang="en-US" dirty="0"/>
          </a:p>
          <a:p>
            <a:endParaRPr lang="en-US" dirty="0"/>
          </a:p>
          <a:p>
            <a:r>
              <a:rPr lang="bg-BG" dirty="0"/>
              <a:t>acrylic, canvas 55x100 cm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D372F2-4C39-487C-B759-BCAB16EF737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52" y="798513"/>
            <a:ext cx="5823122" cy="46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8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/>
              <a:t>“Winter 1942”, </a:t>
            </a:r>
            <a:endParaRPr lang="en-US" dirty="0"/>
          </a:p>
          <a:p>
            <a:endParaRPr lang="en-US" dirty="0"/>
          </a:p>
          <a:p>
            <a:r>
              <a:rPr lang="bg-BG" dirty="0"/>
              <a:t>mixed technique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3CF436-69CB-4E96-A84F-AE5DDA08A6E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91" y="1459389"/>
            <a:ext cx="5939444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0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"From footage" I tripped, </a:t>
            </a:r>
          </a:p>
          <a:p>
            <a:endParaRPr lang="en-US" dirty="0"/>
          </a:p>
          <a:p>
            <a:r>
              <a:rPr lang="en-US" dirty="0"/>
              <a:t>technique: acrylic and markers.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ED2074-05D6-46B4-86B4-FAA084FAC9A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91" y="1459389"/>
            <a:ext cx="5939444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51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/>
              <a:t>“Horrors”, composition of 6 pieces, </a:t>
            </a:r>
            <a:endParaRPr lang="en-US" dirty="0"/>
          </a:p>
          <a:p>
            <a:endParaRPr lang="en-US" dirty="0"/>
          </a:p>
          <a:p>
            <a:r>
              <a:rPr lang="bg-BG" dirty="0"/>
              <a:t>paper 50x70cm, acrylic.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17DD95-66B7-4B1B-93AC-42C938C7D11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557" y="798513"/>
            <a:ext cx="4659312" cy="46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8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MARTINA LAPICA 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/>
              <a:t>“Private”, acrylic, </a:t>
            </a:r>
            <a:endParaRPr lang="en-US" dirty="0"/>
          </a:p>
          <a:p>
            <a:endParaRPr lang="en-US" dirty="0"/>
          </a:p>
          <a:p>
            <a:r>
              <a:rPr lang="bg-BG" dirty="0"/>
              <a:t>canvas 100x100 cm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C75D15-A337-41DD-AAD6-B120DE32442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666" y="798513"/>
            <a:ext cx="3495094" cy="46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61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1449705"/>
          </a:xfrm>
        </p:spPr>
        <p:txBody>
          <a:bodyPr/>
          <a:lstStyle/>
          <a:p>
            <a:r>
              <a:rPr lang="en-US" b="1" dirty="0"/>
              <a:t>Ivanka </a:t>
            </a:r>
            <a:r>
              <a:rPr lang="en-US" b="1" dirty="0" err="1"/>
              <a:t>stavreva</a:t>
            </a:r>
            <a:r>
              <a:rPr lang="en-US" b="1" dirty="0"/>
              <a:t>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E0A8AC-87E0-4D41-97B3-F60DA44CBF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298" y="798513"/>
            <a:ext cx="4027830" cy="465931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4671" y="2845837"/>
            <a:ext cx="3275013" cy="2607835"/>
          </a:xfrm>
        </p:spPr>
        <p:txBody>
          <a:bodyPr>
            <a:normAutofit fontScale="40000" lnSpcReduction="20000"/>
          </a:bodyPr>
          <a:lstStyle/>
          <a:p>
            <a:r>
              <a:rPr lang="en-US" sz="4500" i="1" dirty="0"/>
              <a:t>“</a:t>
            </a:r>
            <a:r>
              <a:rPr lang="en-US" sz="3800" i="1" dirty="0"/>
              <a:t>Road”,  paper  100x70 cm, acrylic</a:t>
            </a:r>
            <a:endParaRPr lang="en-US" sz="3800" dirty="0"/>
          </a:p>
          <a:p>
            <a:r>
              <a:rPr lang="en-US" i="1" dirty="0"/>
              <a:t> </a:t>
            </a:r>
            <a:endParaRPr lang="en-US" dirty="0"/>
          </a:p>
          <a:p>
            <a:r>
              <a:rPr lang="en-US" sz="2500" i="1" dirty="0"/>
              <a:t>They are heading towards death.</a:t>
            </a:r>
            <a:endParaRPr lang="en-US" sz="2500" dirty="0"/>
          </a:p>
          <a:p>
            <a:r>
              <a:rPr lang="en-US" sz="2500" i="1" dirty="0"/>
              <a:t>And they are singing. It’s nice.</a:t>
            </a:r>
            <a:endParaRPr lang="en-US" sz="2500" dirty="0"/>
          </a:p>
          <a:p>
            <a:r>
              <a:rPr lang="en-US" sz="2500" i="1" dirty="0"/>
              <a:t> </a:t>
            </a:r>
            <a:endParaRPr lang="en-US" sz="2500" dirty="0"/>
          </a:p>
          <a:p>
            <a:r>
              <a:rPr lang="en-US" sz="2500" i="1" dirty="0"/>
              <a:t>You go here, you go there and you drag this grief after you , </a:t>
            </a:r>
            <a:endParaRPr lang="en-US" sz="2500" dirty="0"/>
          </a:p>
          <a:p>
            <a:r>
              <a:rPr lang="en-US" sz="2500" i="1" dirty="0"/>
              <a:t>and you furrow the earth and the others</a:t>
            </a:r>
            <a:endParaRPr lang="en-US" sz="2500" dirty="0"/>
          </a:p>
          <a:p>
            <a:r>
              <a:rPr lang="en-US" sz="2500" i="1" dirty="0"/>
              <a:t>stumble into it and can not walk normally.</a:t>
            </a:r>
            <a:endParaRPr lang="en-US" sz="2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78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71" y="817635"/>
            <a:ext cx="3273099" cy="2247117"/>
          </a:xfrm>
        </p:spPr>
        <p:txBody>
          <a:bodyPr/>
          <a:lstStyle/>
          <a:p>
            <a:r>
              <a:rPr lang="en-US" b="1" dirty="0"/>
              <a:t>Ivanka </a:t>
            </a:r>
            <a:r>
              <a:rPr lang="en-US" b="1" dirty="0" err="1"/>
              <a:t>stavreva</a:t>
            </a:r>
            <a:r>
              <a:rPr lang="en-US" b="1" dirty="0"/>
              <a:t>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F58B77F-02E3-44A0-8425-9C7B23E9CB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997743"/>
            <a:ext cx="6013450" cy="426085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“Cross by the cross... Endlessly”, paper 50x70 cm, tape, burns</a:t>
            </a:r>
            <a:endParaRPr lang="en-US" dirty="0"/>
          </a:p>
          <a:p>
            <a:r>
              <a:rPr lang="en-US" i="1" dirty="0"/>
              <a:t> </a:t>
            </a:r>
            <a:endParaRPr lang="en-US" dirty="0"/>
          </a:p>
          <a:p>
            <a:r>
              <a:rPr lang="en-US" i="1" dirty="0"/>
              <a:t>Eight. Endless. Crosses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731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963" y="798973"/>
            <a:ext cx="3448807" cy="2247117"/>
          </a:xfrm>
        </p:spPr>
        <p:txBody>
          <a:bodyPr/>
          <a:lstStyle/>
          <a:p>
            <a:r>
              <a:rPr lang="en-US" b="1" dirty="0"/>
              <a:t>Ivanka </a:t>
            </a:r>
            <a:r>
              <a:rPr lang="en-US" b="1" dirty="0" err="1"/>
              <a:t>stavreva</a:t>
            </a:r>
            <a:r>
              <a:rPr lang="en-US" b="1" dirty="0"/>
              <a:t>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F01C71-DBE0-44C0-BA03-6874D644F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998706"/>
            <a:ext cx="6013450" cy="42589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5063" y="3205491"/>
            <a:ext cx="3584622" cy="2248181"/>
          </a:xfrm>
        </p:spPr>
        <p:txBody>
          <a:bodyPr>
            <a:normAutofit/>
          </a:bodyPr>
          <a:lstStyle/>
          <a:p>
            <a:r>
              <a:rPr lang="en-US" i="1" dirty="0"/>
              <a:t>“Cross. As an end…”, paper 100x70 </a:t>
            </a:r>
            <a:r>
              <a:rPr lang="en-US" i="1" dirty="0" err="1"/>
              <a:t>см</a:t>
            </a:r>
            <a:r>
              <a:rPr lang="en-US" i="1" dirty="0"/>
              <a:t>, acrylic, wax</a:t>
            </a:r>
            <a:endParaRPr lang="en-US" dirty="0"/>
          </a:p>
          <a:p>
            <a:r>
              <a:rPr lang="en-US" i="1" dirty="0"/>
              <a:t> A drop of blood gently torn from the doomed sky. Her lips are beautiful</a:t>
            </a:r>
            <a:endParaRPr lang="en-US" dirty="0"/>
          </a:p>
          <a:p>
            <a:r>
              <a:rPr lang="en-US" i="1" dirty="0"/>
              <a:t>in red. It was worth is for his heart to die.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327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Ivanka </a:t>
            </a:r>
            <a:r>
              <a:rPr lang="en-US" b="1" dirty="0" err="1"/>
              <a:t>stavreva</a:t>
            </a:r>
            <a:r>
              <a:rPr lang="en-US" b="1" dirty="0"/>
              <a:t>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7F3069-788F-4F4C-833B-7D9F318BF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073626"/>
            <a:ext cx="6013450" cy="410908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“Someone stole the sky... their sky”, paper 100x70 cm, collage, burning, gluing, wax, acrylic</a:t>
            </a:r>
          </a:p>
          <a:p>
            <a:endParaRPr lang="en-US" dirty="0"/>
          </a:p>
          <a:p>
            <a:r>
              <a:rPr lang="en-US" b="1" i="1" dirty="0"/>
              <a:t> </a:t>
            </a:r>
            <a:r>
              <a:rPr lang="en-US" i="1" dirty="0"/>
              <a:t>Someone tore the sky…their sky. </a:t>
            </a:r>
            <a:endParaRPr lang="en-US" dirty="0"/>
          </a:p>
          <a:p>
            <a:r>
              <a:rPr lang="en-US" i="1" dirty="0"/>
              <a:t>Someone insulted them.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292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1309745"/>
          </a:xfrm>
        </p:spPr>
        <p:txBody>
          <a:bodyPr/>
          <a:lstStyle/>
          <a:p>
            <a:r>
              <a:rPr lang="en-US" b="1" dirty="0"/>
              <a:t>Ivanka </a:t>
            </a:r>
            <a:r>
              <a:rPr lang="en-US" b="1" dirty="0" err="1"/>
              <a:t>stavreva</a:t>
            </a:r>
            <a:r>
              <a:rPr lang="en-US" b="1" dirty="0"/>
              <a:t>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AA1B30-8142-4480-A469-7B2C78E3E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036174"/>
            <a:ext cx="6013450" cy="418399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4671" y="2649894"/>
            <a:ext cx="3273099" cy="3037044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/>
              <a:t>“Eye to eye with war”,</a:t>
            </a:r>
            <a:r>
              <a:rPr lang="en-US" b="1" i="1" dirty="0"/>
              <a:t> </a:t>
            </a:r>
            <a:r>
              <a:rPr lang="en-US" i="1" dirty="0"/>
              <a:t>paper 100x70 cm, acrylic, thin pencils </a:t>
            </a:r>
            <a:endParaRPr lang="en-US" dirty="0"/>
          </a:p>
          <a:p>
            <a:r>
              <a:rPr lang="en-US" i="1" dirty="0"/>
              <a:t>Cruelty</a:t>
            </a:r>
            <a:endParaRPr lang="en-US" dirty="0"/>
          </a:p>
          <a:p>
            <a:r>
              <a:rPr lang="en-US" i="1" dirty="0"/>
              <a:t>is a white beauty</a:t>
            </a:r>
            <a:endParaRPr lang="en-US" dirty="0"/>
          </a:p>
          <a:p>
            <a:r>
              <a:rPr lang="en-US" i="1" dirty="0"/>
              <a:t>with a crippled wooer.</a:t>
            </a:r>
            <a:endParaRPr lang="en-US" dirty="0"/>
          </a:p>
          <a:p>
            <a:r>
              <a:rPr lang="en-US" i="1" dirty="0"/>
              <a:t> </a:t>
            </a:r>
            <a:endParaRPr lang="en-US" dirty="0"/>
          </a:p>
          <a:p>
            <a:r>
              <a:rPr lang="en-US" i="1" dirty="0"/>
              <a:t>Their daughter is one eyed,</a:t>
            </a:r>
            <a:endParaRPr lang="en-US" dirty="0"/>
          </a:p>
          <a:p>
            <a:r>
              <a:rPr lang="en-US" i="1" dirty="0"/>
              <a:t>to see only the </a:t>
            </a:r>
            <a:endParaRPr lang="en-US" dirty="0"/>
          </a:p>
          <a:p>
            <a:r>
              <a:rPr lang="en-US" i="1" dirty="0"/>
              <a:t>good war.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95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Ivanka </a:t>
            </a:r>
            <a:r>
              <a:rPr lang="en-US" b="1" dirty="0" err="1"/>
              <a:t>stavreva</a:t>
            </a:r>
            <a:r>
              <a:rPr lang="en-US" b="1" dirty="0"/>
              <a:t> </a:t>
            </a:r>
            <a:r>
              <a:rPr lang="en-US" dirty="0"/>
              <a:t>(Bulgaria)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B8D14E-FD24-46EF-9042-FD887A627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969" y="798513"/>
            <a:ext cx="3232487" cy="465931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“On the heavens of the universe ... Stars”, canvas 100x70 cm, acrylic, soil, wax</a:t>
            </a:r>
            <a:endParaRPr lang="en-US" dirty="0"/>
          </a:p>
          <a:p>
            <a:r>
              <a:rPr lang="en-US" i="1" dirty="0"/>
              <a:t> </a:t>
            </a:r>
          </a:p>
          <a:p>
            <a:r>
              <a:rPr lang="en-US" i="1" dirty="0"/>
              <a:t>And he scattered with His hand stars,</a:t>
            </a:r>
            <a:endParaRPr lang="en-US" dirty="0"/>
          </a:p>
          <a:p>
            <a:r>
              <a:rPr lang="en-US" i="1" dirty="0"/>
              <a:t>to decorate this eternal beauty ...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49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Frozen Danube</a:t>
            </a:r>
          </a:p>
          <a:p>
            <a:endParaRPr lang="en-US" dirty="0"/>
          </a:p>
        </p:txBody>
      </p:sp>
      <p:pic>
        <p:nvPicPr>
          <p:cNvPr id="5" name="Content Placeholder 4" descr="49509519_215563766054882_2148920263020904448_n">
            <a:extLst>
              <a:ext uri="{FF2B5EF4-FFF2-40B4-BE49-F238E27FC236}">
                <a16:creationId xmlns:a16="http://schemas.microsoft.com/office/drawing/2014/main" id="{899CA0E3-BB64-4CBD-B2C6-4EA91BA1403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88" y="1906687"/>
            <a:ext cx="6013450" cy="24429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0136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Scream 1 &amp; 2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DEC7CF-D1F9-4B7B-A2B6-0437F05C4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600" y="798513"/>
            <a:ext cx="4669225" cy="46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42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Scream 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7DBF2-7E35-4C22-BBEF-88238A162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3C1FF2-3262-4C82-8B6D-A208B58C3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797" y="969235"/>
            <a:ext cx="5800387" cy="431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Shadows</a:t>
            </a:r>
          </a:p>
        </p:txBody>
      </p:sp>
      <p:pic>
        <p:nvPicPr>
          <p:cNvPr id="7" name="Content Placeholder 6" descr="49715037_292845134623278_1474029632071139328_n">
            <a:extLst>
              <a:ext uri="{FF2B5EF4-FFF2-40B4-BE49-F238E27FC236}">
                <a16:creationId xmlns:a16="http://schemas.microsoft.com/office/drawing/2014/main" id="{1F109BB2-74A3-41D6-B4FC-2320CE71267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448" y="242596"/>
            <a:ext cx="3664499" cy="4870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766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Family 1 &amp; 2 </a:t>
            </a:r>
          </a:p>
          <a:p>
            <a:r>
              <a:rPr lang="en-US" dirty="0"/>
              <a:t>(Inspired by the Monument to the victims of the Raid in Novi Sad) </a:t>
            </a:r>
          </a:p>
          <a:p>
            <a:endParaRPr lang="en-US" dirty="0"/>
          </a:p>
        </p:txBody>
      </p:sp>
      <p:pic>
        <p:nvPicPr>
          <p:cNvPr id="7" name="Picture 6" descr="50210521_282493955797742_1611126512872849408_n">
            <a:extLst>
              <a:ext uri="{FF2B5EF4-FFF2-40B4-BE49-F238E27FC236}">
                <a16:creationId xmlns:a16="http://schemas.microsoft.com/office/drawing/2014/main" id="{9CE83007-28C1-48FC-A450-901764E0B29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618" y="1129004"/>
            <a:ext cx="3273099" cy="336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 descr="49802096_567503877054274_4674047397377081344_n">
            <a:extLst>
              <a:ext uri="{FF2B5EF4-FFF2-40B4-BE49-F238E27FC236}">
                <a16:creationId xmlns:a16="http://schemas.microsoft.com/office/drawing/2014/main" id="{7B34B576-3A7C-4614-B7D4-F5BFB5537E4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508" y="1129004"/>
            <a:ext cx="3273099" cy="3361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423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Family 3 </a:t>
            </a:r>
          </a:p>
          <a:p>
            <a:r>
              <a:rPr lang="en-US" dirty="0"/>
              <a:t>(Inspired by the Monument to the victims of the Raid in Novi Sad)</a:t>
            </a:r>
          </a:p>
          <a:p>
            <a:endParaRPr lang="en-US" dirty="0"/>
          </a:p>
        </p:txBody>
      </p:sp>
      <p:pic>
        <p:nvPicPr>
          <p:cNvPr id="7" name="Content Placeholder 6" descr="50035184_526233097865284_4432500476759506944_n">
            <a:extLst>
              <a:ext uri="{FF2B5EF4-FFF2-40B4-BE49-F238E27FC236}">
                <a16:creationId xmlns:a16="http://schemas.microsoft.com/office/drawing/2014/main" id="{B2B81754-3430-457C-B1CB-9862FDBF01E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404" y="438540"/>
            <a:ext cx="3200399" cy="51691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6140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Road to Danube 1 </a:t>
            </a:r>
          </a:p>
          <a:p>
            <a:endParaRPr lang="en-US" dirty="0"/>
          </a:p>
          <a:p>
            <a:r>
              <a:rPr lang="en-US" dirty="0"/>
              <a:t>(Inspired by a </a:t>
            </a:r>
            <a:r>
              <a:rPr lang="en-US" dirty="0" err="1"/>
              <a:t>photograhy</a:t>
            </a:r>
            <a:r>
              <a:rPr lang="en-US" dirty="0"/>
              <a:t> of the Raid in Novi Sad)</a:t>
            </a:r>
          </a:p>
        </p:txBody>
      </p:sp>
      <p:pic>
        <p:nvPicPr>
          <p:cNvPr id="10" name="Content Placeholder 9" descr="49844984_228104948099893_5450971229915709440_n">
            <a:extLst>
              <a:ext uri="{FF2B5EF4-FFF2-40B4-BE49-F238E27FC236}">
                <a16:creationId xmlns:a16="http://schemas.microsoft.com/office/drawing/2014/main" id="{D130815C-08F2-44F5-BBDA-1E52F879B1F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88" y="1104894"/>
            <a:ext cx="6013450" cy="4046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288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Road to Danube 1I</a:t>
            </a:r>
          </a:p>
          <a:p>
            <a:endParaRPr lang="en-US" dirty="0"/>
          </a:p>
          <a:p>
            <a:r>
              <a:rPr lang="en-US" dirty="0"/>
              <a:t>(Inspired by a </a:t>
            </a:r>
            <a:r>
              <a:rPr lang="en-US" dirty="0" err="1"/>
              <a:t>photograhy</a:t>
            </a:r>
            <a:r>
              <a:rPr lang="en-US" dirty="0"/>
              <a:t> of the Raid in Novi Sad)</a:t>
            </a:r>
          </a:p>
        </p:txBody>
      </p:sp>
      <p:pic>
        <p:nvPicPr>
          <p:cNvPr id="5" name="Content Placeholder 4" descr="49864990_2235241540073435_2067053418945445888_n">
            <a:extLst>
              <a:ext uri="{FF2B5EF4-FFF2-40B4-BE49-F238E27FC236}">
                <a16:creationId xmlns:a16="http://schemas.microsoft.com/office/drawing/2014/main" id="{10A445CA-F8C9-494E-A9EE-8A4847C3B85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88" y="1158138"/>
            <a:ext cx="6013450" cy="3940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807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Road to Danube III</a:t>
            </a:r>
          </a:p>
          <a:p>
            <a:endParaRPr lang="en-US" dirty="0"/>
          </a:p>
          <a:p>
            <a:r>
              <a:rPr lang="en-US" dirty="0"/>
              <a:t>(Inspired by a </a:t>
            </a:r>
            <a:r>
              <a:rPr lang="en-US" dirty="0" err="1"/>
              <a:t>photograhy</a:t>
            </a:r>
            <a:r>
              <a:rPr lang="en-US" dirty="0"/>
              <a:t> of the Raid in Novi Sad)</a:t>
            </a:r>
          </a:p>
        </p:txBody>
      </p:sp>
      <p:pic>
        <p:nvPicPr>
          <p:cNvPr id="5" name="Content Placeholder 4" descr="49299191_2156796074635113_7093030080074481664_n">
            <a:extLst>
              <a:ext uri="{FF2B5EF4-FFF2-40B4-BE49-F238E27FC236}">
                <a16:creationId xmlns:a16="http://schemas.microsoft.com/office/drawing/2014/main" id="{CDBA378D-52FF-4E64-A9B1-6102C0DA839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421" y="970385"/>
            <a:ext cx="5483290" cy="3935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5531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5496/1 </a:t>
            </a:r>
          </a:p>
          <a:p>
            <a:endParaRPr lang="en-US" dirty="0"/>
          </a:p>
          <a:p>
            <a:r>
              <a:rPr lang="en-US" dirty="0"/>
              <a:t>(Inspired by a </a:t>
            </a:r>
            <a:r>
              <a:rPr lang="en-US" dirty="0" err="1"/>
              <a:t>photograhy</a:t>
            </a:r>
            <a:r>
              <a:rPr lang="en-US" dirty="0"/>
              <a:t> of the Raid in Novi Sad)</a:t>
            </a:r>
          </a:p>
          <a:p>
            <a:endParaRPr lang="en-US" dirty="0"/>
          </a:p>
        </p:txBody>
      </p:sp>
      <p:pic>
        <p:nvPicPr>
          <p:cNvPr id="7" name="Content Placeholder 6" descr="50008753_373973320045783_8834123931116896256_n">
            <a:extLst>
              <a:ext uri="{FF2B5EF4-FFF2-40B4-BE49-F238E27FC236}">
                <a16:creationId xmlns:a16="http://schemas.microsoft.com/office/drawing/2014/main" id="{014BDF8B-554A-4313-B326-900919279C8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109" y="798513"/>
            <a:ext cx="3106208" cy="4659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553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4671" y="3209619"/>
            <a:ext cx="3275013" cy="2248181"/>
          </a:xfrm>
        </p:spPr>
        <p:txBody>
          <a:bodyPr/>
          <a:lstStyle/>
          <a:p>
            <a:r>
              <a:rPr lang="en-US" dirty="0"/>
              <a:t>5496/2</a:t>
            </a:r>
          </a:p>
          <a:p>
            <a:r>
              <a:rPr lang="en-US" dirty="0"/>
              <a:t> (Inspired by a photography of the Raid in Novi Sad. 5496 is the number of the photography from the archive book about the Raid in Novi Sad in WW2)</a:t>
            </a:r>
          </a:p>
        </p:txBody>
      </p:sp>
      <p:pic>
        <p:nvPicPr>
          <p:cNvPr id="8" name="Content Placeholder 7" descr="49666916_279245056084060_3251903336768602112_n">
            <a:extLst>
              <a:ext uri="{FF2B5EF4-FFF2-40B4-BE49-F238E27FC236}">
                <a16:creationId xmlns:a16="http://schemas.microsoft.com/office/drawing/2014/main" id="{723D3628-974D-430F-9F27-BA5FC96D51C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318" y="961053"/>
            <a:ext cx="5411755" cy="4058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5375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KIRIL T. KONSTANTIN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macedonia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5496/1 </a:t>
            </a:r>
          </a:p>
          <a:p>
            <a:endParaRPr lang="en-US" dirty="0"/>
          </a:p>
          <a:p>
            <a:r>
              <a:rPr lang="en-US" dirty="0"/>
              <a:t>(Inspired by a </a:t>
            </a:r>
            <a:r>
              <a:rPr lang="en-US" dirty="0" err="1"/>
              <a:t>photograhy</a:t>
            </a:r>
            <a:r>
              <a:rPr lang="en-US" dirty="0"/>
              <a:t> of the Raid in Novi Sad. 5496 is the number of the photography from the </a:t>
            </a:r>
            <a:r>
              <a:rPr lang="en-US" dirty="0" err="1"/>
              <a:t>arhive</a:t>
            </a:r>
            <a:r>
              <a:rPr lang="en-US" dirty="0"/>
              <a:t> book about the Raid in Novi Sad in WW2</a:t>
            </a:r>
          </a:p>
        </p:txBody>
      </p:sp>
      <p:pic>
        <p:nvPicPr>
          <p:cNvPr id="8" name="Content Placeholder 7" descr="50061703_1085250424992794_3352240077815152640_n">
            <a:extLst>
              <a:ext uri="{FF2B5EF4-FFF2-40B4-BE49-F238E27FC236}">
                <a16:creationId xmlns:a16="http://schemas.microsoft.com/office/drawing/2014/main" id="{3965C142-55A0-46D5-87EB-7F05DDDA9F9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069" y="1073020"/>
            <a:ext cx="5270260" cy="4380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8342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BOJAN JOSI</a:t>
            </a:r>
            <a:r>
              <a:rPr lang="sr-Latn-BA" b="1" dirty="0"/>
              <a:t>Ć</a:t>
            </a:r>
            <a:r>
              <a:rPr lang="en-US" b="1" dirty="0"/>
              <a:t> </a:t>
            </a:r>
            <a:r>
              <a:rPr lang="en-US" dirty="0"/>
              <a:t>(Serbia)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Surface, installation </a:t>
            </a:r>
            <a:endParaRPr lang="en-US" dirty="0"/>
          </a:p>
        </p:txBody>
      </p:sp>
      <p:pic>
        <p:nvPicPr>
          <p:cNvPr id="7" name="Content Placeholder 6" descr="sur.jpg">
            <a:extLst>
              <a:ext uri="{FF2B5EF4-FFF2-40B4-BE49-F238E27FC236}">
                <a16:creationId xmlns:a16="http://schemas.microsoft.com/office/drawing/2014/main" id="{600F6E18-B96D-45BA-B842-16718800F05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02971" y="798513"/>
            <a:ext cx="3494484" cy="46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60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b="1" dirty="0"/>
              <a:t>DEPY </a:t>
            </a:r>
            <a:r>
              <a:rPr lang="en-US" b="1" dirty="0"/>
              <a:t> </a:t>
            </a:r>
            <a:r>
              <a:rPr lang="sr-Latn-BA" b="1" dirty="0"/>
              <a:t>ANTONIOU</a:t>
            </a:r>
            <a:br>
              <a:rPr lang="en-US" dirty="0"/>
            </a:br>
            <a:br>
              <a:rPr lang="en-US" dirty="0"/>
            </a:br>
            <a:r>
              <a:rPr lang="en-US" dirty="0"/>
              <a:t>(Greece)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“</a:t>
            </a:r>
            <a:r>
              <a:rPr lang="en-US" b="1" i="1" dirty="0" err="1"/>
              <a:t>Mra</a:t>
            </a:r>
            <a:r>
              <a:rPr lang="sr-Latn-BA" b="1" i="1" dirty="0"/>
              <a:t>čno nasleđe“ / </a:t>
            </a:r>
            <a:r>
              <a:rPr lang="en-US" b="1" i="1" dirty="0"/>
              <a:t>Dark Heritage, installation </a:t>
            </a:r>
            <a:endParaRPr lang="en-US" dirty="0"/>
          </a:p>
        </p:txBody>
      </p:sp>
      <p:pic>
        <p:nvPicPr>
          <p:cNvPr id="7" name="Content Placeholder 6" descr="dep.jpg">
            <a:extLst>
              <a:ext uri="{FF2B5EF4-FFF2-40B4-BE49-F238E27FC236}">
                <a16:creationId xmlns:a16="http://schemas.microsoft.com/office/drawing/2014/main" id="{6C2A6865-2BFB-4CC3-BF45-86E5257BE1A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38412" y="192023"/>
            <a:ext cx="3107178" cy="4659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EA3E03-E9E5-4706-BE63-9A8AABAD5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815" y="3046090"/>
            <a:ext cx="4264087" cy="284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37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005" y="798973"/>
            <a:ext cx="3588766" cy="2247117"/>
          </a:xfrm>
        </p:spPr>
        <p:txBody>
          <a:bodyPr>
            <a:normAutofit/>
          </a:bodyPr>
          <a:lstStyle/>
          <a:p>
            <a:r>
              <a:rPr lang="en-US" b="1" dirty="0" err="1"/>
              <a:t>Aristaios</a:t>
            </a:r>
            <a:r>
              <a:rPr lang="en-US" b="1" dirty="0"/>
              <a:t>  </a:t>
            </a:r>
            <a:r>
              <a:rPr lang="en-US" b="1" dirty="0" err="1"/>
              <a:t>Tsousis</a:t>
            </a:r>
            <a:r>
              <a:rPr lang="en-US" b="1" dirty="0"/>
              <a:t>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(Greece)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YEHOZ, EPONYMO </a:t>
            </a:r>
          </a:p>
          <a:p>
            <a:br>
              <a:rPr lang="en-US" dirty="0"/>
            </a:br>
            <a:r>
              <a:rPr lang="en-US" i="1" dirty="0"/>
              <a:t>50 x 70 x 15 cm X 5, metal sheets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8CCB24-F7ED-431F-8F47-DD537935C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436886"/>
            <a:ext cx="6013450" cy="3382565"/>
          </a:xfrm>
        </p:spPr>
      </p:pic>
    </p:spTree>
    <p:extLst>
      <p:ext uri="{BB962C8B-B14F-4D97-AF65-F5344CB8AC3E}">
        <p14:creationId xmlns:p14="http://schemas.microsoft.com/office/powerpoint/2010/main" val="2613675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Ljubica</a:t>
            </a:r>
            <a:r>
              <a:rPr lang="en-US" b="1" dirty="0"/>
              <a:t> </a:t>
            </a:r>
            <a:r>
              <a:rPr lang="en-US" b="1" dirty="0" err="1"/>
              <a:t>Meshkova</a:t>
            </a:r>
            <a:r>
              <a:rPr lang="en-US" b="1" dirty="0"/>
              <a:t> – </a:t>
            </a:r>
            <a:r>
              <a:rPr lang="en-US" b="1" dirty="0" err="1"/>
              <a:t>Solak</a:t>
            </a:r>
            <a:r>
              <a:rPr lang="en-US" b="1" dirty="0"/>
              <a:t> </a:t>
            </a:r>
            <a:r>
              <a:rPr lang="en-US" dirty="0"/>
              <a:t>(Macedonia)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4671" y="3292603"/>
            <a:ext cx="3275013" cy="2248181"/>
          </a:xfrm>
        </p:spPr>
        <p:txBody>
          <a:bodyPr>
            <a:normAutofit/>
          </a:bodyPr>
          <a:lstStyle/>
          <a:p>
            <a:r>
              <a:rPr lang="en-US" i="1" dirty="0"/>
              <a:t>Carte postal Pour..., </a:t>
            </a:r>
          </a:p>
          <a:p>
            <a:r>
              <a:rPr lang="en-US" i="1" dirty="0"/>
              <a:t>975 mm x 635 mm paper in list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D1C468B-A240-4CAB-A805-8B94087F9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388" y="798512"/>
            <a:ext cx="3872996" cy="4988183"/>
          </a:xfrm>
        </p:spPr>
      </p:pic>
    </p:spTree>
    <p:extLst>
      <p:ext uri="{BB962C8B-B14F-4D97-AF65-F5344CB8AC3E}">
        <p14:creationId xmlns:p14="http://schemas.microsoft.com/office/powerpoint/2010/main" val="2848681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Ljubica</a:t>
            </a:r>
            <a:r>
              <a:rPr lang="en-US" b="1" dirty="0"/>
              <a:t> </a:t>
            </a:r>
            <a:r>
              <a:rPr lang="en-US" b="1" dirty="0" err="1"/>
              <a:t>Meshkova</a:t>
            </a:r>
            <a:r>
              <a:rPr lang="en-US" b="1" dirty="0"/>
              <a:t> – </a:t>
            </a:r>
            <a:r>
              <a:rPr lang="en-US" b="1" dirty="0" err="1"/>
              <a:t>Solak</a:t>
            </a:r>
            <a:r>
              <a:rPr lang="en-US" b="1" dirty="0"/>
              <a:t> </a:t>
            </a:r>
            <a:r>
              <a:rPr lang="en-US" dirty="0"/>
              <a:t>(Macedonia)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i="1" dirty="0"/>
          </a:p>
          <a:p>
            <a:r>
              <a:rPr lang="en-US" i="1" dirty="0"/>
              <a:t>725 mm x 535 mm, paper in list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549943-9BC7-41BF-B453-E341977FFF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076" y="798512"/>
            <a:ext cx="3409041" cy="5032451"/>
          </a:xfrm>
        </p:spPr>
      </p:pic>
    </p:spTree>
    <p:extLst>
      <p:ext uri="{BB962C8B-B14F-4D97-AF65-F5344CB8AC3E}">
        <p14:creationId xmlns:p14="http://schemas.microsoft.com/office/powerpoint/2010/main" val="60507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Ljubica</a:t>
            </a:r>
            <a:r>
              <a:rPr lang="en-US" b="1" dirty="0"/>
              <a:t> </a:t>
            </a:r>
            <a:r>
              <a:rPr lang="en-US" b="1" dirty="0" err="1"/>
              <a:t>Meshkova</a:t>
            </a:r>
            <a:r>
              <a:rPr lang="en-US" b="1" dirty="0"/>
              <a:t> – </a:t>
            </a:r>
            <a:r>
              <a:rPr lang="en-US" b="1" dirty="0" err="1"/>
              <a:t>Solak</a:t>
            </a:r>
            <a:r>
              <a:rPr lang="en-US" b="1" dirty="0"/>
              <a:t> </a:t>
            </a:r>
            <a:r>
              <a:rPr lang="en-US" dirty="0"/>
              <a:t>(Macedonia)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Carte postal Pour..., </a:t>
            </a:r>
          </a:p>
          <a:p>
            <a:r>
              <a:rPr lang="en-US" i="1" dirty="0"/>
              <a:t>975 mm x 635 mm paper in list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7CDC61E-D389-4845-8685-02EAAE9FC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66" y="635770"/>
            <a:ext cx="3622019" cy="5139441"/>
          </a:xfrm>
        </p:spPr>
      </p:pic>
    </p:spTree>
    <p:extLst>
      <p:ext uri="{BB962C8B-B14F-4D97-AF65-F5344CB8AC3E}">
        <p14:creationId xmlns:p14="http://schemas.microsoft.com/office/powerpoint/2010/main" val="3749066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Ljubica</a:t>
            </a:r>
            <a:r>
              <a:rPr lang="en-US" b="1" dirty="0"/>
              <a:t> </a:t>
            </a:r>
            <a:r>
              <a:rPr lang="en-US" b="1" dirty="0" err="1"/>
              <a:t>Meshkova</a:t>
            </a:r>
            <a:r>
              <a:rPr lang="en-US" b="1" dirty="0"/>
              <a:t> – </a:t>
            </a:r>
            <a:r>
              <a:rPr lang="en-US" b="1" dirty="0" err="1"/>
              <a:t>Solak</a:t>
            </a:r>
            <a:r>
              <a:rPr lang="en-US" b="1" dirty="0"/>
              <a:t> </a:t>
            </a:r>
            <a:r>
              <a:rPr lang="en-US" dirty="0"/>
              <a:t>(Macedonia)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Carte postal Pour..., </a:t>
            </a:r>
          </a:p>
          <a:p>
            <a:r>
              <a:rPr lang="en-US" i="1" dirty="0"/>
              <a:t>975 mm x 635 mm paper in list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FF6354E-2F62-4A8C-8B2F-CFEFBB39F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635" y="614498"/>
            <a:ext cx="3631433" cy="5181985"/>
          </a:xfrm>
        </p:spPr>
      </p:pic>
    </p:spTree>
    <p:extLst>
      <p:ext uri="{BB962C8B-B14F-4D97-AF65-F5344CB8AC3E}">
        <p14:creationId xmlns:p14="http://schemas.microsoft.com/office/powerpoint/2010/main" val="512137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Ljubica</a:t>
            </a:r>
            <a:r>
              <a:rPr lang="en-US" b="1" dirty="0"/>
              <a:t> </a:t>
            </a:r>
            <a:r>
              <a:rPr lang="en-US" b="1" dirty="0" err="1"/>
              <a:t>Meshkova</a:t>
            </a:r>
            <a:r>
              <a:rPr lang="en-US" b="1" dirty="0"/>
              <a:t> – </a:t>
            </a:r>
            <a:r>
              <a:rPr lang="en-US" b="1" dirty="0" err="1"/>
              <a:t>Solak</a:t>
            </a:r>
            <a:r>
              <a:rPr lang="en-US" b="1" dirty="0"/>
              <a:t> </a:t>
            </a:r>
            <a:r>
              <a:rPr lang="en-US" dirty="0"/>
              <a:t>(Macedonia)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Carte postal Pour..., </a:t>
            </a:r>
          </a:p>
          <a:p>
            <a:r>
              <a:rPr lang="en-US" i="1" dirty="0"/>
              <a:t>975 mm x 635 mm paper in list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AB11EFD-0554-468F-A97B-312319C02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068" y="606490"/>
            <a:ext cx="4003094" cy="5152166"/>
          </a:xfrm>
        </p:spPr>
      </p:pic>
    </p:spTree>
    <p:extLst>
      <p:ext uri="{BB962C8B-B14F-4D97-AF65-F5344CB8AC3E}">
        <p14:creationId xmlns:p14="http://schemas.microsoft.com/office/powerpoint/2010/main" val="29619699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Ljubica</a:t>
            </a:r>
            <a:r>
              <a:rPr lang="en-US" b="1" dirty="0"/>
              <a:t> </a:t>
            </a:r>
            <a:r>
              <a:rPr lang="en-US" b="1" dirty="0" err="1"/>
              <a:t>Meshkova</a:t>
            </a:r>
            <a:r>
              <a:rPr lang="en-US" b="1" dirty="0"/>
              <a:t> – </a:t>
            </a:r>
            <a:r>
              <a:rPr lang="en-US" b="1" dirty="0" err="1"/>
              <a:t>Solak</a:t>
            </a:r>
            <a:r>
              <a:rPr lang="en-US" b="1" dirty="0"/>
              <a:t> </a:t>
            </a:r>
            <a:r>
              <a:rPr lang="en-US" dirty="0"/>
              <a:t>(Macedonia)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Carte postal Pour..., </a:t>
            </a:r>
          </a:p>
          <a:p>
            <a:r>
              <a:rPr lang="en-US" i="1" dirty="0"/>
              <a:t>975 mm x 635 mm paper in list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0165013-E035-48FF-BA85-0C4713B19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816" y="289708"/>
            <a:ext cx="4124824" cy="5511844"/>
          </a:xfrm>
        </p:spPr>
      </p:pic>
    </p:spTree>
    <p:extLst>
      <p:ext uri="{BB962C8B-B14F-4D97-AF65-F5344CB8AC3E}">
        <p14:creationId xmlns:p14="http://schemas.microsoft.com/office/powerpoint/2010/main" val="21911260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Ljubica</a:t>
            </a:r>
            <a:r>
              <a:rPr lang="en-US" b="1" dirty="0"/>
              <a:t> </a:t>
            </a:r>
            <a:r>
              <a:rPr lang="en-US" b="1" dirty="0" err="1"/>
              <a:t>Meshkova</a:t>
            </a:r>
            <a:r>
              <a:rPr lang="en-US" b="1" dirty="0"/>
              <a:t> – </a:t>
            </a:r>
            <a:r>
              <a:rPr lang="en-US" b="1" dirty="0" err="1"/>
              <a:t>Solak</a:t>
            </a:r>
            <a:r>
              <a:rPr lang="en-US" b="1" dirty="0"/>
              <a:t> </a:t>
            </a:r>
            <a:r>
              <a:rPr lang="en-US" dirty="0"/>
              <a:t>(Macedonia)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Carte postal Pour..., </a:t>
            </a:r>
          </a:p>
          <a:p>
            <a:r>
              <a:rPr lang="en-US" i="1" dirty="0"/>
              <a:t>975 mm x 635 mm paper in list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72FEA2-7479-4F97-B345-F2A6164DA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398" y="432452"/>
            <a:ext cx="4279210" cy="5227276"/>
          </a:xfrm>
        </p:spPr>
      </p:pic>
    </p:spTree>
    <p:extLst>
      <p:ext uri="{BB962C8B-B14F-4D97-AF65-F5344CB8AC3E}">
        <p14:creationId xmlns:p14="http://schemas.microsoft.com/office/powerpoint/2010/main" val="19055492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Snezana</a:t>
            </a:r>
            <a:r>
              <a:rPr lang="en-US" b="1" dirty="0"/>
              <a:t> Petkovic </a:t>
            </a:r>
            <a:br>
              <a:rPr lang="en-US" b="1" dirty="0"/>
            </a:br>
            <a:r>
              <a:rPr lang="en-US" dirty="0"/>
              <a:t>(Serbia)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"3 seconds memory”, </a:t>
            </a:r>
          </a:p>
          <a:p>
            <a:r>
              <a:rPr lang="en-US" i="1" dirty="0"/>
              <a:t>1000 mm x 700 mm, photographs, </a:t>
            </a:r>
            <a:r>
              <a:rPr lang="en-US" i="1" dirty="0" err="1"/>
              <a:t>archive,collage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3BB891-9560-4251-9721-DFC3BDE6F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15" y="1602613"/>
            <a:ext cx="6668477" cy="2248181"/>
          </a:xfrm>
        </p:spPr>
      </p:pic>
    </p:spTree>
    <p:extLst>
      <p:ext uri="{BB962C8B-B14F-4D97-AF65-F5344CB8AC3E}">
        <p14:creationId xmlns:p14="http://schemas.microsoft.com/office/powerpoint/2010/main" val="3851182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Snezana</a:t>
            </a:r>
            <a:r>
              <a:rPr lang="en-US" b="1" dirty="0"/>
              <a:t> Petkovic </a:t>
            </a:r>
            <a:br>
              <a:rPr lang="en-US" b="1" dirty="0"/>
            </a:br>
            <a:r>
              <a:rPr lang="en-US" dirty="0"/>
              <a:t>(Serbia)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"3 seconds memory”, </a:t>
            </a:r>
          </a:p>
          <a:p>
            <a:r>
              <a:rPr lang="en-US" i="1" dirty="0"/>
              <a:t>1000 mm x 700 mm, photographs, </a:t>
            </a:r>
            <a:r>
              <a:rPr lang="en-US" i="1" dirty="0" err="1"/>
              <a:t>archive,collage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1338E39-1DF1-43E4-B6EC-4CF4FA5A0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041" y="798513"/>
            <a:ext cx="3288344" cy="4659312"/>
          </a:xfrm>
        </p:spPr>
      </p:pic>
    </p:spTree>
    <p:extLst>
      <p:ext uri="{BB962C8B-B14F-4D97-AF65-F5344CB8AC3E}">
        <p14:creationId xmlns:p14="http://schemas.microsoft.com/office/powerpoint/2010/main" val="2367082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Snezana</a:t>
            </a:r>
            <a:r>
              <a:rPr lang="en-US" b="1" dirty="0"/>
              <a:t> Petkovic </a:t>
            </a:r>
            <a:br>
              <a:rPr lang="en-US" b="1" dirty="0"/>
            </a:br>
            <a:r>
              <a:rPr lang="en-US" dirty="0"/>
              <a:t>(Serbia)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"3 seconds memory”, </a:t>
            </a:r>
          </a:p>
          <a:p>
            <a:r>
              <a:rPr lang="en-US" i="1" dirty="0"/>
              <a:t>1000 mm x 700 mm, photographs, </a:t>
            </a:r>
            <a:r>
              <a:rPr lang="en-US" i="1" dirty="0" err="1"/>
              <a:t>archive,collage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A3DC39-26C1-436C-8B1B-069A1FCE9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8" y="798513"/>
            <a:ext cx="3317769" cy="4659312"/>
          </a:xfrm>
        </p:spPr>
      </p:pic>
    </p:spTree>
    <p:extLst>
      <p:ext uri="{BB962C8B-B14F-4D97-AF65-F5344CB8AC3E}">
        <p14:creationId xmlns:p14="http://schemas.microsoft.com/office/powerpoint/2010/main" val="18649991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Snezana</a:t>
            </a:r>
            <a:r>
              <a:rPr lang="en-US" b="1" dirty="0"/>
              <a:t> Petkovic </a:t>
            </a:r>
            <a:br>
              <a:rPr lang="en-US" b="1" dirty="0"/>
            </a:br>
            <a:r>
              <a:rPr lang="en-US" dirty="0"/>
              <a:t>(Serbia)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"3 seconds memory”, </a:t>
            </a:r>
          </a:p>
          <a:p>
            <a:r>
              <a:rPr lang="en-US" i="1" dirty="0"/>
              <a:t>1000 mm x 700 mm, photographs, </a:t>
            </a:r>
            <a:r>
              <a:rPr lang="en-US" i="1" dirty="0" err="1"/>
              <a:t>archive,collage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A350F5C-4471-4B00-935E-AD575D5EF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863" y="798513"/>
            <a:ext cx="3230700" cy="4659312"/>
          </a:xfrm>
        </p:spPr>
      </p:pic>
    </p:spTree>
    <p:extLst>
      <p:ext uri="{BB962C8B-B14F-4D97-AF65-F5344CB8AC3E}">
        <p14:creationId xmlns:p14="http://schemas.microsoft.com/office/powerpoint/2010/main" val="16872594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Snezana</a:t>
            </a:r>
            <a:r>
              <a:rPr lang="en-US" b="1" dirty="0"/>
              <a:t> Petkovic </a:t>
            </a:r>
            <a:br>
              <a:rPr lang="en-US" b="1" dirty="0"/>
            </a:br>
            <a:r>
              <a:rPr lang="en-US" dirty="0"/>
              <a:t>(Serbia)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"3 seconds memory”, </a:t>
            </a:r>
          </a:p>
          <a:p>
            <a:r>
              <a:rPr lang="en-US" i="1" dirty="0"/>
              <a:t>1000 mm x 700 mm, photographs, </a:t>
            </a:r>
            <a:r>
              <a:rPr lang="en-US" i="1" dirty="0" err="1"/>
              <a:t>archive,collage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B61982A-D539-4A5F-B247-58EED3AE37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91" y="798513"/>
            <a:ext cx="3222444" cy="4659312"/>
          </a:xfrm>
        </p:spPr>
      </p:pic>
    </p:spTree>
    <p:extLst>
      <p:ext uri="{BB962C8B-B14F-4D97-AF65-F5344CB8AC3E}">
        <p14:creationId xmlns:p14="http://schemas.microsoft.com/office/powerpoint/2010/main" val="36929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Stratis</a:t>
            </a:r>
            <a:r>
              <a:rPr lang="en-US" b="1" dirty="0"/>
              <a:t> </a:t>
            </a:r>
            <a:r>
              <a:rPr lang="en-US" b="1" dirty="0" err="1"/>
              <a:t>Vogiatzis</a:t>
            </a:r>
            <a:r>
              <a:rPr lang="en-US" b="1" dirty="0"/>
              <a:t> &amp; Yorgos </a:t>
            </a:r>
            <a:r>
              <a:rPr lang="en-US" b="1" dirty="0" err="1"/>
              <a:t>Samantas</a:t>
            </a:r>
            <a:r>
              <a:rPr lang="en-US" b="1" dirty="0"/>
              <a:t> </a:t>
            </a:r>
            <a:r>
              <a:rPr lang="en-US" dirty="0"/>
              <a:t>(Greece)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"Dark Heritage” </a:t>
            </a:r>
          </a:p>
          <a:p>
            <a:r>
              <a:rPr lang="en-US" i="1" dirty="0"/>
              <a:t>Documentary film, 24 min </a:t>
            </a:r>
          </a:p>
          <a:p>
            <a:r>
              <a:rPr lang="en-US" i="1" dirty="0"/>
              <a:t>Caravan Project Productions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778318-A18C-4D75-9531-46652F8C2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EB026C-13E1-4EA4-8FC0-3C6C590D7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968" y="741237"/>
            <a:ext cx="5664853" cy="492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018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Stoyan</a:t>
            </a:r>
            <a:r>
              <a:rPr lang="en-US" b="1" dirty="0"/>
              <a:t> </a:t>
            </a:r>
            <a:r>
              <a:rPr lang="en-US" b="1" dirty="0" err="1"/>
              <a:t>nikolov</a:t>
            </a:r>
            <a:br>
              <a:rPr lang="en-US" b="1" dirty="0"/>
            </a:br>
            <a:r>
              <a:rPr lang="en-US" dirty="0"/>
              <a:t>(</a:t>
            </a:r>
            <a:r>
              <a:rPr lang="en-US" dirty="0" err="1"/>
              <a:t>bulgaria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</a:t>
            </a:r>
            <a:r>
              <a:rPr lang="en-US" dirty="0"/>
              <a:t>The Big Excursion” - the exodus of the Bulgarian Turks</a:t>
            </a:r>
            <a:r>
              <a:rPr lang="bg-BG" dirty="0"/>
              <a:t>, </a:t>
            </a:r>
            <a:r>
              <a:rPr lang="en-US" dirty="0"/>
              <a:t>photograph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3036802-C8CC-4EFE-A7C4-39183A57D5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363480"/>
            <a:ext cx="6013450" cy="3529378"/>
          </a:xfrm>
        </p:spPr>
      </p:pic>
    </p:spTree>
    <p:extLst>
      <p:ext uri="{BB962C8B-B14F-4D97-AF65-F5344CB8AC3E}">
        <p14:creationId xmlns:p14="http://schemas.microsoft.com/office/powerpoint/2010/main" val="12178708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Stoyan</a:t>
            </a:r>
            <a:r>
              <a:rPr lang="en-US" b="1" dirty="0"/>
              <a:t> </a:t>
            </a:r>
            <a:r>
              <a:rPr lang="en-US" b="1" dirty="0" err="1"/>
              <a:t>nikolov</a:t>
            </a:r>
            <a:br>
              <a:rPr lang="en-US" b="1" dirty="0"/>
            </a:br>
            <a:r>
              <a:rPr lang="en-US" dirty="0"/>
              <a:t>(</a:t>
            </a:r>
            <a:r>
              <a:rPr lang="en-US" dirty="0" err="1"/>
              <a:t>bulgaria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</a:t>
            </a:r>
            <a:r>
              <a:rPr lang="en-US" dirty="0"/>
              <a:t>The Big Excursion” - the exodus of the Bulgarian Turks</a:t>
            </a:r>
            <a:r>
              <a:rPr lang="bg-BG" dirty="0"/>
              <a:t>, </a:t>
            </a:r>
            <a:r>
              <a:rPr lang="en-US" dirty="0"/>
              <a:t>photograph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BF3373-EEB0-41B6-A386-27C7C4B71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382565"/>
            <a:ext cx="6013450" cy="3491207"/>
          </a:xfrm>
        </p:spPr>
      </p:pic>
    </p:spTree>
    <p:extLst>
      <p:ext uri="{BB962C8B-B14F-4D97-AF65-F5344CB8AC3E}">
        <p14:creationId xmlns:p14="http://schemas.microsoft.com/office/powerpoint/2010/main" val="15484561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Ivan </a:t>
            </a:r>
            <a:r>
              <a:rPr lang="en-US" b="1" dirty="0" err="1"/>
              <a:t>grigorov</a:t>
            </a:r>
            <a:br>
              <a:rPr lang="en-US" b="1" dirty="0"/>
            </a:br>
            <a:r>
              <a:rPr lang="en-US" dirty="0"/>
              <a:t>(</a:t>
            </a:r>
            <a:r>
              <a:rPr lang="en-US" dirty="0" err="1"/>
              <a:t>bulgaria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</a:t>
            </a:r>
            <a:r>
              <a:rPr lang="en-US" dirty="0"/>
              <a:t>The Big Excursion” - the exodus of the Bulgarian Turks</a:t>
            </a:r>
            <a:r>
              <a:rPr lang="bg-BG" dirty="0"/>
              <a:t>, </a:t>
            </a:r>
            <a:r>
              <a:rPr lang="en-US" dirty="0"/>
              <a:t>photograph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209A38-DA1F-4886-99AC-B17996D2A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6D1204-8F8C-4776-A7ED-5579A2D48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030" y="1147711"/>
            <a:ext cx="4762049" cy="396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747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Ivan </a:t>
            </a:r>
            <a:r>
              <a:rPr lang="en-US" b="1" dirty="0" err="1"/>
              <a:t>grigorov</a:t>
            </a:r>
            <a:br>
              <a:rPr lang="en-US" b="1" dirty="0"/>
            </a:br>
            <a:r>
              <a:rPr lang="en-US" dirty="0"/>
              <a:t>(</a:t>
            </a:r>
            <a:r>
              <a:rPr lang="en-US" dirty="0" err="1"/>
              <a:t>bulgaria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</a:t>
            </a:r>
            <a:r>
              <a:rPr lang="en-US" dirty="0"/>
              <a:t>The Big Excursion” - the exodus of the Bulgarian Turks</a:t>
            </a:r>
            <a:r>
              <a:rPr lang="bg-BG" dirty="0"/>
              <a:t>, </a:t>
            </a:r>
            <a:r>
              <a:rPr lang="en-US" dirty="0"/>
              <a:t>photograph</a:t>
            </a:r>
          </a:p>
          <a:p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2B5F5E6-088E-4053-A511-BB012C6D6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5372" y="1159028"/>
            <a:ext cx="4395385" cy="358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841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Professional High School of Textile and Fashion Design Varna town</a:t>
            </a:r>
            <a:br>
              <a:rPr lang="en-US" b="1" i="1" dirty="0"/>
            </a:br>
            <a:br>
              <a:rPr lang="en-US" b="1" dirty="0"/>
            </a:br>
            <a:r>
              <a:rPr lang="en-US" dirty="0"/>
              <a:t>(</a:t>
            </a:r>
            <a:r>
              <a:rPr lang="en-US" dirty="0" err="1"/>
              <a:t>bulgaria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Collection inspired from Bulgarian painter Ivan </a:t>
            </a:r>
            <a:r>
              <a:rPr lang="en-US" i="1" dirty="0" err="1"/>
              <a:t>Milev</a:t>
            </a:r>
            <a:r>
              <a:rPr lang="en-US" i="1" dirty="0"/>
              <a:t>  “Our mothers always in black dressed”</a:t>
            </a:r>
          </a:p>
          <a:p>
            <a:endParaRPr lang="en-US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417777-A98D-4ECF-A961-879613264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036" y="329561"/>
            <a:ext cx="3423406" cy="5128263"/>
          </a:xfrm>
        </p:spPr>
      </p:pic>
    </p:spTree>
    <p:extLst>
      <p:ext uri="{BB962C8B-B14F-4D97-AF65-F5344CB8AC3E}">
        <p14:creationId xmlns:p14="http://schemas.microsoft.com/office/powerpoint/2010/main" val="11841191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Plener</a:t>
            </a:r>
            <a:r>
              <a:rPr lang="en-US" b="1" dirty="0"/>
              <a:t> of Bulgarian students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Topic: </a:t>
            </a:r>
            <a:r>
              <a:rPr lang="en-US" dirty="0"/>
              <a:t>design of mourning clothes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F93349-EDF1-4C48-8DDA-CF06DB52D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122707"/>
            <a:ext cx="6013450" cy="4010924"/>
          </a:xfrm>
        </p:spPr>
      </p:pic>
    </p:spTree>
    <p:extLst>
      <p:ext uri="{BB962C8B-B14F-4D97-AF65-F5344CB8AC3E}">
        <p14:creationId xmlns:p14="http://schemas.microsoft.com/office/powerpoint/2010/main" val="35977070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Plener</a:t>
            </a:r>
            <a:r>
              <a:rPr lang="en-US" b="1" dirty="0"/>
              <a:t> of Bulgarian students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Topic: </a:t>
            </a:r>
            <a:r>
              <a:rPr lang="en-US" dirty="0"/>
              <a:t>design of mourning clothes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A938E7-BD97-4942-B5BE-9E576D076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122707"/>
            <a:ext cx="6013450" cy="4010924"/>
          </a:xfrm>
        </p:spPr>
      </p:pic>
    </p:spTree>
    <p:extLst>
      <p:ext uri="{BB962C8B-B14F-4D97-AF65-F5344CB8AC3E}">
        <p14:creationId xmlns:p14="http://schemas.microsoft.com/office/powerpoint/2010/main" val="13551943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Plener</a:t>
            </a:r>
            <a:r>
              <a:rPr lang="en-US" b="1" dirty="0"/>
              <a:t> of Bulgarian students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Topic: </a:t>
            </a:r>
            <a:r>
              <a:rPr lang="en-US" dirty="0"/>
              <a:t>design of mourning clothes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2E07C48-D38D-4685-A381-13783B237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122707"/>
            <a:ext cx="6013450" cy="4010924"/>
          </a:xfrm>
        </p:spPr>
      </p:pic>
    </p:spTree>
    <p:extLst>
      <p:ext uri="{BB962C8B-B14F-4D97-AF65-F5344CB8AC3E}">
        <p14:creationId xmlns:p14="http://schemas.microsoft.com/office/powerpoint/2010/main" val="34078568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Plener</a:t>
            </a:r>
            <a:r>
              <a:rPr lang="en-US" b="1" dirty="0"/>
              <a:t> of Bulgarian students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Topic: </a:t>
            </a:r>
            <a:r>
              <a:rPr lang="en-US" dirty="0"/>
              <a:t>using the newspapers in the past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2E1D450-1A09-4438-A249-891A2FC23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88" y="1122707"/>
            <a:ext cx="6013450" cy="4010924"/>
          </a:xfrm>
        </p:spPr>
      </p:pic>
    </p:spTree>
    <p:extLst>
      <p:ext uri="{BB962C8B-B14F-4D97-AF65-F5344CB8AC3E}">
        <p14:creationId xmlns:p14="http://schemas.microsoft.com/office/powerpoint/2010/main" val="30929762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1374-FB9B-4769-8B12-8803C6CC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71" y="958374"/>
            <a:ext cx="3273099" cy="2247117"/>
          </a:xfrm>
        </p:spPr>
        <p:txBody>
          <a:bodyPr/>
          <a:lstStyle/>
          <a:p>
            <a:r>
              <a:rPr lang="en-US" dirty="0"/>
              <a:t>European Cultural heritage of stage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B0DE-AF19-46CF-AFD7-55D72ACEC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363755" cy="2248181"/>
          </a:xfrm>
        </p:spPr>
        <p:txBody>
          <a:bodyPr>
            <a:normAutofit/>
          </a:bodyPr>
          <a:lstStyle/>
          <a:p>
            <a:r>
              <a:rPr lang="en-US" sz="1400" dirty="0"/>
              <a:t>OUR HERITAGE, </a:t>
            </a:r>
            <a:br>
              <a:rPr lang="en-US" sz="1400" dirty="0"/>
            </a:br>
            <a:r>
              <a:rPr lang="en-US" sz="1400" dirty="0"/>
              <a:t>WHERE OUR PAST MEETS OUR FUTURE </a:t>
            </a:r>
          </a:p>
          <a:p>
            <a:endParaRPr lang="en-US" sz="2400" dirty="0"/>
          </a:p>
          <a:p>
            <a:r>
              <a:rPr lang="en-US" sz="2400" dirty="0"/>
              <a:t>#</a:t>
            </a:r>
            <a:r>
              <a:rPr lang="en-US" sz="2400" dirty="0" err="1"/>
              <a:t>EuropeForCulture</a:t>
            </a:r>
            <a:r>
              <a:rPr lang="en-US" sz="2400" dirty="0"/>
              <a:t>  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F49B8DB-A70F-464F-9965-44012A8BB9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2488" y="1012372"/>
            <a:ext cx="6144066" cy="3788228"/>
          </a:xfrm>
          <a:prstGeom prst="rect">
            <a:avLst/>
          </a:prstGeom>
        </p:spPr>
      </p:pic>
      <p:pic>
        <p:nvPicPr>
          <p:cNvPr id="1032" name="Picture 2">
            <a:extLst>
              <a:ext uri="{FF2B5EF4-FFF2-40B4-BE49-F238E27FC236}">
                <a16:creationId xmlns:a16="http://schemas.microsoft.com/office/drawing/2014/main" id="{3C92FCE2-AE83-4CDD-BF88-B85B6281F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073" y="5226374"/>
            <a:ext cx="1542798" cy="43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3">
            <a:extLst>
              <a:ext uri="{FF2B5EF4-FFF2-40B4-BE49-F238E27FC236}">
                <a16:creationId xmlns:a16="http://schemas.microsoft.com/office/drawing/2014/main" id="{26F3C06A-B279-49B7-A106-C93514CFA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992" y="5226374"/>
            <a:ext cx="574247" cy="43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5" descr="https://www.openspacebg.com/wp-content/uploads/2017/08/nfk-clogo.png">
            <a:extLst>
              <a:ext uri="{FF2B5EF4-FFF2-40B4-BE49-F238E27FC236}">
                <a16:creationId xmlns:a16="http://schemas.microsoft.com/office/drawing/2014/main" id="{4DAB4722-83F7-4C20-8BF4-E332838AA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318" y="5121107"/>
            <a:ext cx="1007035" cy="68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4">
            <a:extLst>
              <a:ext uri="{FF2B5EF4-FFF2-40B4-BE49-F238E27FC236}">
                <a16:creationId xmlns:a16="http://schemas.microsoft.com/office/drawing/2014/main" id="{437CCC05-ACD8-44EE-AA2D-32C2F6DEA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750" y="5139051"/>
            <a:ext cx="817206" cy="55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13" descr="https://www.openspacebg.com/wp-content/uploads/2018/08/Inter-alia-100x100.jpg">
            <a:extLst>
              <a:ext uri="{FF2B5EF4-FFF2-40B4-BE49-F238E27FC236}">
                <a16:creationId xmlns:a16="http://schemas.microsoft.com/office/drawing/2014/main" id="{A8BEC8B5-1E01-412E-A0D2-6BDEBD526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093" y="5217984"/>
            <a:ext cx="490170" cy="49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14">
            <a:extLst>
              <a:ext uri="{FF2B5EF4-FFF2-40B4-BE49-F238E27FC236}">
                <a16:creationId xmlns:a16="http://schemas.microsoft.com/office/drawing/2014/main" id="{1677DC96-FA25-4E72-8FF8-3622A19EB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171" y="5216428"/>
            <a:ext cx="490171" cy="4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15" descr="https://www.openspacebg.com/wp-content/uploads/2018/08/SFERA-100x100.jpg">
            <a:extLst>
              <a:ext uri="{FF2B5EF4-FFF2-40B4-BE49-F238E27FC236}">
                <a16:creationId xmlns:a16="http://schemas.microsoft.com/office/drawing/2014/main" id="{C6C24B97-F380-4B83-9098-7400C8C3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159" y="5216429"/>
            <a:ext cx="490170" cy="49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6">
            <a:extLst>
              <a:ext uri="{FF2B5EF4-FFF2-40B4-BE49-F238E27FC236}">
                <a16:creationId xmlns:a16="http://schemas.microsoft.com/office/drawing/2014/main" id="{6DE632B7-AE01-40ED-8F77-FA167DA15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29" y="5202361"/>
            <a:ext cx="769225" cy="50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9">
            <a:extLst>
              <a:ext uri="{FF2B5EF4-FFF2-40B4-BE49-F238E27FC236}">
                <a16:creationId xmlns:a16="http://schemas.microsoft.com/office/drawing/2014/main" id="{F0D205C7-E9DD-4F22-9D94-9E6F04199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C17EC72-D4F7-4A88-AD89-A58EF0BC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5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C838035-2386-42EE-AA2B-2C14EE338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7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9AB2358-5F6C-4FE8-901E-925B2B9E0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38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2415E8FA-0C24-4439-A876-1EE77578A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495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9387B380-BF88-4EC6-8CD3-C7C6491AC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1384" y="403299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508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762</TotalTime>
  <Words>849</Words>
  <Application>Microsoft Office PowerPoint</Application>
  <PresentationFormat>Widescreen</PresentationFormat>
  <Paragraphs>180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Gill Sans MT</vt:lpstr>
      <vt:lpstr>Gallery</vt:lpstr>
      <vt:lpstr>European  cultural heritage  on  stage </vt:lpstr>
      <vt:lpstr>MARTINA LAPICA  (Bulgaria) </vt:lpstr>
      <vt:lpstr>MARTINA LAPICA  (Bulgaria) </vt:lpstr>
      <vt:lpstr>MARTINA LAPICA  (Bulgaria) </vt:lpstr>
      <vt:lpstr>MARTINA LAPICA  (Bulgaria) </vt:lpstr>
      <vt:lpstr>MARTINA LAPICA  (Bulgaria) </vt:lpstr>
      <vt:lpstr>MARTINA LAPICA  (Bulgaria) </vt:lpstr>
      <vt:lpstr>MARTINA LAPICA  (Bulgaria) </vt:lpstr>
      <vt:lpstr>MARTINA LAPICA  (Bulgaria) </vt:lpstr>
      <vt:lpstr>Ivanka stavreva (Bulgaria) </vt:lpstr>
      <vt:lpstr>Ivanka stavreva (Bulgaria) </vt:lpstr>
      <vt:lpstr>Ivanka stavreva (Bulgaria) </vt:lpstr>
      <vt:lpstr>Ivanka stavreva (Bulgaria) </vt:lpstr>
      <vt:lpstr>Ivanka stavreva (Bulgaria) </vt:lpstr>
      <vt:lpstr>Ivanka stavreva (Bulgaria) 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KIRIL T. KONSTANTIN (macedonia)</vt:lpstr>
      <vt:lpstr>BOJAN JOSIĆ (Serbia)</vt:lpstr>
      <vt:lpstr>DEPY  ANTONIOU  (Greece)</vt:lpstr>
      <vt:lpstr>Aristaios  Tsousis   (Greece)</vt:lpstr>
      <vt:lpstr>Ljubica Meshkova – Solak (Macedonia) </vt:lpstr>
      <vt:lpstr>Ljubica Meshkova – Solak (Macedonia) </vt:lpstr>
      <vt:lpstr>Ljubica Meshkova – Solak (Macedonia) </vt:lpstr>
      <vt:lpstr>Ljubica Meshkova – Solak (Macedonia) </vt:lpstr>
      <vt:lpstr>Ljubica Meshkova – Solak (Macedonia) </vt:lpstr>
      <vt:lpstr>Ljubica Meshkova – Solak (Macedonia) </vt:lpstr>
      <vt:lpstr>Ljubica Meshkova – Solak (Macedonia) </vt:lpstr>
      <vt:lpstr>Snezana Petkovic  (Serbia) </vt:lpstr>
      <vt:lpstr>Snezana Petkovic  (Serbia) </vt:lpstr>
      <vt:lpstr>Snezana Petkovic  (Serbia) </vt:lpstr>
      <vt:lpstr>Snezana Petkovic  (Serbia) </vt:lpstr>
      <vt:lpstr>Snezana Petkovic  (Serbia) </vt:lpstr>
      <vt:lpstr>Stratis Vogiatzis &amp; Yorgos Samantas (Greece)</vt:lpstr>
      <vt:lpstr>Stoyan nikolov (bulgaria) </vt:lpstr>
      <vt:lpstr>Stoyan nikolov (bulgaria) </vt:lpstr>
      <vt:lpstr>Ivan grigorov (bulgaria) </vt:lpstr>
      <vt:lpstr>Ivan grigorov (bulgaria) </vt:lpstr>
      <vt:lpstr>Professional High School of Textile and Fashion Design Varna town  (bulgaria) </vt:lpstr>
      <vt:lpstr>Plener of Bulgarian students </vt:lpstr>
      <vt:lpstr>Plener of Bulgarian students </vt:lpstr>
      <vt:lpstr>Plener of Bulgarian students </vt:lpstr>
      <vt:lpstr>Plener of Bulgarian students </vt:lpstr>
      <vt:lpstr>European Cultural heritage of stage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 cultural heritage  on  stage</dc:title>
  <dc:creator>OpenSpace</dc:creator>
  <cp:lastModifiedBy>OpenSpace</cp:lastModifiedBy>
  <cp:revision>15</cp:revision>
  <dcterms:created xsi:type="dcterms:W3CDTF">2019-06-18T10:03:54Z</dcterms:created>
  <dcterms:modified xsi:type="dcterms:W3CDTF">2019-07-11T12:47:54Z</dcterms:modified>
</cp:coreProperties>
</file>